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Balthazar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9E9D46A-2DDD-4F39-BB90-BE90A5B962C7}">
  <a:tblStyle styleId="{F9E9D46A-2DDD-4F39-BB90-BE90A5B962C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althazar-regular.fnt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09600" y="755780"/>
            <a:ext cx="6858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  <a:defRPr b="0" i="0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09600" y="3956180"/>
            <a:ext cx="6858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 rot="-5400000">
            <a:off x="11330276" y="5888275"/>
            <a:ext cx="883759" cy="280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 rot="-5400000">
            <a:off x="9202187" y="2794728"/>
            <a:ext cx="5139936" cy="28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313321" y="6268940"/>
            <a:ext cx="722377" cy="201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4425949" y="-457331"/>
            <a:ext cx="4483101" cy="9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 rot="-5400000">
            <a:off x="11330276" y="5888275"/>
            <a:ext cx="883759" cy="280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 rot="-5400000">
            <a:off x="9202187" y="2794728"/>
            <a:ext cx="5139936" cy="28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313321" y="6268940"/>
            <a:ext cx="722377" cy="201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 rot="5400000">
            <a:off x="7299960" y="2423159"/>
            <a:ext cx="6096001" cy="2011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2470628" y="-108430"/>
            <a:ext cx="6096001" cy="7074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 rot="-5400000">
            <a:off x="11330276" y="5888275"/>
            <a:ext cx="883759" cy="280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 rot="-5400000">
            <a:off x="9202187" y="2794728"/>
            <a:ext cx="5139936" cy="28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313321" y="6268940"/>
            <a:ext cx="722377" cy="201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981200" y="1981200"/>
            <a:ext cx="457200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6781800" y="1981200"/>
            <a:ext cx="457200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 rot="-5400000">
            <a:off x="11330276" y="5888275"/>
            <a:ext cx="883759" cy="280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 rot="-5400000">
            <a:off x="9202187" y="2794728"/>
            <a:ext cx="5139936" cy="28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313321" y="6268940"/>
            <a:ext cx="722377" cy="201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 rot="-5400000">
            <a:off x="11330276" y="5888275"/>
            <a:ext cx="883759" cy="280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 rot="-5400000">
            <a:off x="9202187" y="2794728"/>
            <a:ext cx="5139936" cy="28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313321" y="6268940"/>
            <a:ext cx="722377" cy="201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09600" y="822960"/>
            <a:ext cx="868680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6600"/>
              <a:buFont typeface="Calibri"/>
              <a:buNone/>
              <a:defRPr b="0" i="0" sz="66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09600" y="2834640"/>
            <a:ext cx="86868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1981200" y="1679448"/>
            <a:ext cx="4572000" cy="830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1981200" y="2509935"/>
            <a:ext cx="4572000" cy="3967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6781800" y="1679448"/>
            <a:ext cx="4572000" cy="830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6781800" y="2509935"/>
            <a:ext cx="4572000" cy="3967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 rot="-5400000">
            <a:off x="11330276" y="5888275"/>
            <a:ext cx="883759" cy="280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 rot="-5400000">
            <a:off x="9202187" y="2794728"/>
            <a:ext cx="5139936" cy="28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313321" y="6268940"/>
            <a:ext cx="722377" cy="201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 rot="-5400000">
            <a:off x="11330276" y="5888275"/>
            <a:ext cx="883759" cy="280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 rot="-5400000">
            <a:off x="9202187" y="2794728"/>
            <a:ext cx="5139936" cy="28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313321" y="6268940"/>
            <a:ext cx="722377" cy="201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 rot="-5400000">
            <a:off x="11330276" y="5888275"/>
            <a:ext cx="883759" cy="280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 rot="-5400000">
            <a:off x="9202187" y="2794728"/>
            <a:ext cx="5139936" cy="28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313321" y="6268940"/>
            <a:ext cx="722377" cy="201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6559420" y="408993"/>
            <a:ext cx="480093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606491" y="381000"/>
            <a:ext cx="548951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6559420" y="2237793"/>
            <a:ext cx="480093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 rot="-5400000">
            <a:off x="11330276" y="5888275"/>
            <a:ext cx="883759" cy="280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 rot="-5400000">
            <a:off x="9202187" y="2794728"/>
            <a:ext cx="5139936" cy="28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313321" y="6268940"/>
            <a:ext cx="722377" cy="201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"/>
          <p:cNvSpPr txBox="1"/>
          <p:nvPr>
            <p:ph type="title"/>
          </p:nvPr>
        </p:nvSpPr>
        <p:spPr>
          <a:xfrm>
            <a:off x="6556248" y="384048"/>
            <a:ext cx="4800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descr="An empty placeholder to add an image. Click on the placeholder and select the image that you wish to add" id="65" name="Google Shape;65;p10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200"/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6556249" y="2240280"/>
            <a:ext cx="479914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 rot="-5400000">
            <a:off x="11330276" y="5888275"/>
            <a:ext cx="883759" cy="280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 rot="-5400000">
            <a:off x="9202187" y="2794728"/>
            <a:ext cx="5139936" cy="28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13321" y="6268940"/>
            <a:ext cx="722377" cy="201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ctrTitle"/>
          </p:nvPr>
        </p:nvSpPr>
        <p:spPr>
          <a:xfrm>
            <a:off x="609600" y="755780"/>
            <a:ext cx="6858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/>
          </a:p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609600" y="3956180"/>
            <a:ext cx="68580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ya ain’t first, ya last”</a:t>
            </a:r>
            <a:endParaRPr b="0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5185064" y="-362183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4" name="Google Shape;164;p22"/>
          <p:cNvGraphicFramePr/>
          <p:nvPr/>
        </p:nvGraphicFramePr>
        <p:xfrm>
          <a:off x="766792" y="521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{F9E9D46A-2DDD-4F39-BB90-BE90A5B962C7}</a:tableStyleId>
              </a:tblPr>
              <a:tblGrid>
                <a:gridCol w="1666000"/>
                <a:gridCol w="1666000"/>
                <a:gridCol w="1666000"/>
                <a:gridCol w="1666000"/>
              </a:tblGrid>
              <a:tr h="7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Stock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1</a:t>
                      </a:r>
                      <a:r>
                        <a:rPr b="1" lang="en-US" sz="2000" u="none" cap="none" strike="noStrike"/>
                        <a:t> 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Shinui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</a:tr>
              <a:tr h="826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Ethan Leifman’s Eyes (ELE)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$4.00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$4.68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+17%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Tali’s Hatred of Hammocks (THH)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$3.00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$2.65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+18%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596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Brocha Achronah (BCH)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$5.00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$4.20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-20%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864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Orli Katz Hair Curliness (OKHC)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$1.50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$1.22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-10%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071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Josh Sherman Batting Average (JSBA)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$2.10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+5%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1719" y="2671354"/>
            <a:ext cx="4479290" cy="175133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8059881" y="872836"/>
            <a:ext cx="3810000" cy="47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ya ain’t first, ya last”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5185064" y="-362183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2" name="Google Shape;172;p23"/>
          <p:cNvGraphicFramePr/>
          <p:nvPr/>
        </p:nvGraphicFramePr>
        <p:xfrm>
          <a:off x="766792" y="521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{F9E9D46A-2DDD-4F39-BB90-BE90A5B962C7}</a:tableStyleId>
              </a:tblPr>
              <a:tblGrid>
                <a:gridCol w="2059525"/>
                <a:gridCol w="1272475"/>
                <a:gridCol w="1666000"/>
                <a:gridCol w="1666000"/>
              </a:tblGrid>
              <a:tr h="7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Stock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1</a:t>
                      </a:r>
                      <a:r>
                        <a:rPr b="1" lang="en-US" sz="2000" u="none" cap="none" strike="noStrike"/>
                        <a:t> 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Shinui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</a:tr>
              <a:tr h="826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Ariel Creditor Torah Reading Consistency (ACTR)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$1.60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-20%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Shininess of Didi’s Head (BALD)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$28.00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$34.60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+30%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23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Lily Segal Happiness (LSH)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$0.50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$.65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+30%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84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Aryeh telling Chanichim to wear Headcoverings (ACWH)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$5.00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$5.50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2"/>
                          </a:solidFill>
                        </a:rPr>
                        <a:t>+0%</a:t>
                      </a:r>
                      <a:endParaRPr b="1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84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Palmer Soccer Roster Size (PSRS)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$9.00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$9.00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2"/>
                          </a:solidFill>
                        </a:rPr>
                        <a:t>+0%</a:t>
                      </a:r>
                      <a:endParaRPr b="1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1719" y="2671354"/>
            <a:ext cx="4479290" cy="175133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8059881" y="872836"/>
            <a:ext cx="3810000" cy="47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ya ain’t first, ya last”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4156363" y="-83128"/>
            <a:ext cx="5375564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stocks going up" id="180" name="Google Shape;180;p24"/>
          <p:cNvPicPr preferRelativeResize="0"/>
          <p:nvPr/>
        </p:nvPicPr>
        <p:blipFill rotWithShape="1">
          <a:blip r:embed="rId3">
            <a:alphaModFix/>
          </a:blip>
          <a:srcRect b="-1492" l="-427" r="426" t="6518"/>
          <a:stretch/>
        </p:blipFill>
        <p:spPr>
          <a:xfrm>
            <a:off x="2517774" y="1307997"/>
            <a:ext cx="6951807" cy="472691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>
            <a:off x="4911436" y="6130636"/>
            <a:ext cx="26115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  <a:t>Tali’s Hatred of Hammocks (THH)</a:t>
            </a:r>
            <a:endParaRPr sz="1800">
              <a:solidFill>
                <a:schemeClr val="dk1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5185064" y="-362183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7" name="Google Shape;187;p25"/>
          <p:cNvGraphicFramePr/>
          <p:nvPr/>
        </p:nvGraphicFramePr>
        <p:xfrm>
          <a:off x="766792" y="521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{F9E9D46A-2DDD-4F39-BB90-BE90A5B962C7}</a:tableStyleId>
              </a:tblPr>
              <a:tblGrid>
                <a:gridCol w="1844800"/>
                <a:gridCol w="1487225"/>
                <a:gridCol w="1666000"/>
                <a:gridCol w="1666000"/>
              </a:tblGrid>
              <a:tr h="7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Stock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1</a:t>
                      </a:r>
                      <a:r>
                        <a:rPr b="1" lang="en-US" sz="2000" u="none" cap="none" strike="noStrike"/>
                        <a:t> 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Shinui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</a:tr>
              <a:tr h="826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Didi’s Inability to Sing (DIS)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$2.10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2"/>
                          </a:solidFill>
                        </a:rPr>
                        <a:t>+0%</a:t>
                      </a:r>
                      <a:endParaRPr b="1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Chanichim Asking when Yom Sport is (CAYS)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$5.00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$7.80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B050"/>
                          </a:solidFill>
                        </a:rPr>
                        <a:t>+30%</a:t>
                      </a:r>
                      <a:endParaRPr b="1" sz="20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903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Potatoes in the Chadar (PIC)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$3.05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$2.75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2"/>
                          </a:solidFill>
                        </a:rPr>
                        <a:t>+0%</a:t>
                      </a:r>
                      <a:endParaRPr b="1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84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Camp Feet (CFT)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$4.00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$4.60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+15%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071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Nina Katz Running (NKR)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$1.98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-10%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1719" y="2671354"/>
            <a:ext cx="4479290" cy="175133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/>
        </p:nvSpPr>
        <p:spPr>
          <a:xfrm>
            <a:off x="8059881" y="872836"/>
            <a:ext cx="3810000" cy="47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ya ain’t first, ya last”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5185064" y="-362183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5" name="Google Shape;195;p26"/>
          <p:cNvGraphicFramePr/>
          <p:nvPr/>
        </p:nvGraphicFramePr>
        <p:xfrm>
          <a:off x="766792" y="521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{F9E9D46A-2DDD-4F39-BB90-BE90A5B962C7}</a:tableStyleId>
              </a:tblPr>
              <a:tblGrid>
                <a:gridCol w="1796300"/>
                <a:gridCol w="1535725"/>
                <a:gridCol w="1666000"/>
                <a:gridCol w="1666000"/>
              </a:tblGrid>
              <a:tr h="7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Stock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1</a:t>
                      </a:r>
                      <a:r>
                        <a:rPr b="1" lang="en-US" sz="2000" u="none" cap="none" strike="noStrike"/>
                        <a:t> 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Shinui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</a:tr>
              <a:tr h="826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Dav’s Yankees Hat (DYH)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$3.00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$3.30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+10%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Josh Edelglass Collared Shirts (JECS)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$3.00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$4.31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B050"/>
                          </a:solidFill>
                        </a:rPr>
                        <a:t>+15%</a:t>
                      </a:r>
                      <a:endParaRPr b="1" sz="20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903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Playinwitme by Kehlani (PLAY)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$13.00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$10.40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-20%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84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Umbrellas Being Used (UBU)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$8.00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$9.68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B050"/>
                          </a:solidFill>
                        </a:rPr>
                        <a:t>+20%</a:t>
                      </a:r>
                      <a:endParaRPr b="1" sz="20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071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Eve’s Nicknames Usage (ENU)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$5.00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$.85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-15%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1719" y="2671354"/>
            <a:ext cx="4479290" cy="175133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8059881" y="872836"/>
            <a:ext cx="3810000" cy="47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ya ain’t first, ya last”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5185064" y="-362183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3" name="Google Shape;203;p27"/>
          <p:cNvGraphicFramePr/>
          <p:nvPr/>
        </p:nvGraphicFramePr>
        <p:xfrm>
          <a:off x="766792" y="521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{F9E9D46A-2DDD-4F39-BB90-BE90A5B962C7}</a:tableStyleId>
              </a:tblPr>
              <a:tblGrid>
                <a:gridCol w="1796300"/>
                <a:gridCol w="1535725"/>
                <a:gridCol w="1666000"/>
                <a:gridCol w="1666000"/>
              </a:tblGrid>
              <a:tr h="7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Stock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1</a:t>
                      </a:r>
                      <a:r>
                        <a:rPr b="1" lang="en-US" sz="2000" u="none" cap="none" strike="noStrike"/>
                        <a:t> 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Shinui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</a:tr>
              <a:tr h="826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Jake and Joey Shoyer Power Struggle (JJSP)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$5.20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B050"/>
                          </a:solidFill>
                        </a:rPr>
                        <a:t>+30%</a:t>
                      </a:r>
                      <a:endParaRPr b="1" sz="20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Marcia Glickman Director Chair (MGDC)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$2.50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$1.50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2"/>
                          </a:solidFill>
                        </a:rPr>
                        <a:t>0%</a:t>
                      </a:r>
                      <a:endParaRPr b="1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903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Little House (LH)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$5.00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$5.75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+15%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84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Niv Promposals (NPP)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$17.00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$10.42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-25.6%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071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Bunk 84 A/C Unit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$3.00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$2.7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-10%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1719" y="2671354"/>
            <a:ext cx="4479290" cy="175133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/>
        </p:nvSpPr>
        <p:spPr>
          <a:xfrm>
            <a:off x="8059881" y="872836"/>
            <a:ext cx="3810000" cy="47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ya ain’t first, ya last”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5185064" y="-362183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1" name="Google Shape;211;p28"/>
          <p:cNvGraphicFramePr/>
          <p:nvPr/>
        </p:nvGraphicFramePr>
        <p:xfrm>
          <a:off x="766792" y="521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{F9E9D46A-2DDD-4F39-BB90-BE90A5B962C7}</a:tableStyleId>
              </a:tblPr>
              <a:tblGrid>
                <a:gridCol w="1796300"/>
                <a:gridCol w="1535725"/>
                <a:gridCol w="1666000"/>
                <a:gridCol w="1666000"/>
              </a:tblGrid>
              <a:tr h="7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Stock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Mechir</a:t>
                      </a:r>
                      <a:r>
                        <a:rPr b="1" lang="en-US" sz="10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Mechir</a:t>
                      </a:r>
                      <a:r>
                        <a:rPr b="1" lang="en-US" sz="10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Shinui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892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Palmer Ball Brotherhood Strength (PBS)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$5.50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+0%</a:t>
                      </a:r>
                      <a:endParaRPr b="1" i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026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JV Palmer Dance (JVPD)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$8.18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+20.33</a:t>
                      </a:r>
                      <a:endParaRPr b="1" i="0" sz="1800" u="none" cap="none" strike="noStrik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239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David Franzeen Poker Career (DFPC)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$8.80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-20%</a:t>
                      </a:r>
                      <a:endParaRPr b="1" i="0" sz="18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11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Avi Snowise Josh Azia Frienship (AJAF)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$2.10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+5%</a:t>
                      </a:r>
                      <a:endParaRPr b="1" i="0" sz="1800" u="none" cap="none" strike="noStrik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071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Jesse Wolfe Afro (JWA)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$1.13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$5.59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+30%</a:t>
                      </a:r>
                      <a:endParaRPr b="1" i="0" sz="1800" u="none" cap="none" strike="noStrik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</a:tbl>
          </a:graphicData>
        </a:graphic>
      </p:graphicFrame>
      <p:pic>
        <p:nvPicPr>
          <p:cNvPr id="212" name="Google Shape;21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1719" y="2671354"/>
            <a:ext cx="4479290" cy="1751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5185064" y="-362183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8" name="Google Shape;218;p29"/>
          <p:cNvGraphicFramePr/>
          <p:nvPr/>
        </p:nvGraphicFramePr>
        <p:xfrm>
          <a:off x="766792" y="521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{F9E9D46A-2DDD-4F39-BB90-BE90A5B962C7}</a:tableStyleId>
              </a:tblPr>
              <a:tblGrid>
                <a:gridCol w="2281200"/>
                <a:gridCol w="1050800"/>
                <a:gridCol w="1666000"/>
                <a:gridCol w="1666000"/>
              </a:tblGrid>
              <a:tr h="7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Stock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Mechir</a:t>
                      </a:r>
                      <a:r>
                        <a:rPr b="1" lang="en-US" sz="10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Mechir</a:t>
                      </a:r>
                      <a:r>
                        <a:rPr b="1" lang="en-US" sz="10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Shinui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892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Buffet Style Chadar Food (BSCF)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$3.75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$6.00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+50%</a:t>
                      </a:r>
                      <a:endParaRPr b="1" i="0" sz="1800" u="none" cap="none" strike="noStrik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586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 Kane reading Naked Economics and thinking he knows everything about the stock market (BANE)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$8.62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+15%</a:t>
                      </a:r>
                      <a:endParaRPr b="1" i="0" sz="1800" u="none" cap="none" strike="noStrik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769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Matan's Hebrew Accent During Birkat Hamazon (MHAB)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$4.29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+30%</a:t>
                      </a:r>
                      <a:endParaRPr b="1" i="0" sz="1800" u="none" cap="none" strike="noStrik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910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Sandra Gerson Phone Access (SGPA)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$18.13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+45%</a:t>
                      </a:r>
                      <a:endParaRPr b="1" i="0" sz="1800" u="none" cap="none" strike="noStrik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8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Jared's Torso (JTO)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$0.20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$0.16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-25%</a:t>
                      </a:r>
                      <a:endParaRPr b="1" i="0" sz="18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</a:tbl>
          </a:graphicData>
        </a:graphic>
      </p:graphicFrame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1719" y="2671354"/>
            <a:ext cx="4479290" cy="175133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 txBox="1"/>
          <p:nvPr/>
        </p:nvSpPr>
        <p:spPr>
          <a:xfrm>
            <a:off x="8059881" y="872836"/>
            <a:ext cx="3810000" cy="47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ya ain’t first, ya last”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5185064" y="-362183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6" name="Google Shape;226;p30"/>
          <p:cNvGraphicFramePr/>
          <p:nvPr/>
        </p:nvGraphicFramePr>
        <p:xfrm>
          <a:off x="766792" y="521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{F9E9D46A-2DDD-4F39-BB90-BE90A5B962C7}</a:tableStyleId>
              </a:tblPr>
              <a:tblGrid>
                <a:gridCol w="2281200"/>
                <a:gridCol w="1050800"/>
                <a:gridCol w="1666000"/>
                <a:gridCol w="1666000"/>
              </a:tblGrid>
              <a:tr h="7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Stock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Mechir</a:t>
                      </a:r>
                      <a:r>
                        <a:rPr b="1" lang="en-US" sz="10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Mechir</a:t>
                      </a:r>
                      <a:r>
                        <a:rPr b="1" lang="en-US" sz="10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Shinui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892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Knish Unibrow (KNU)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$.85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-15%</a:t>
                      </a:r>
                      <a:endParaRPr b="1" i="0" sz="18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1586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Doron's Eyebrows (DFB)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$1.25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$1.25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+25%</a:t>
                      </a:r>
                      <a:endParaRPr b="1" i="0" sz="1800" u="none" cap="none" strike="noStrik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769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Yoni Gelb Beard (YGB)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$5.10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 b="1" i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910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Paula Shoyer Instagram (KOSH)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 b="1" i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8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 Banot Snack (BSK)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$10.40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+4%</a:t>
                      </a:r>
                      <a:endParaRPr b="1" i="0" sz="1800" u="none" cap="none" strike="noStrik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</a:tbl>
          </a:graphicData>
        </a:graphic>
      </p:graphicFrame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1719" y="2671354"/>
            <a:ext cx="4479290" cy="175133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/>
        </p:nvSpPr>
        <p:spPr>
          <a:xfrm>
            <a:off x="8059881" y="872836"/>
            <a:ext cx="3810000" cy="47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ya ain’t first, ya last”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5185064" y="-362183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4" name="Google Shape;234;p31"/>
          <p:cNvGraphicFramePr/>
          <p:nvPr/>
        </p:nvGraphicFramePr>
        <p:xfrm>
          <a:off x="766792" y="521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{F9E9D46A-2DDD-4F39-BB90-BE90A5B962C7}</a:tableStyleId>
              </a:tblPr>
              <a:tblGrid>
                <a:gridCol w="2281200"/>
                <a:gridCol w="1050800"/>
                <a:gridCol w="1666000"/>
                <a:gridCol w="1666000"/>
              </a:tblGrid>
              <a:tr h="7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Stock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Mechir</a:t>
                      </a:r>
                      <a:r>
                        <a:rPr b="1" lang="en-US" sz="10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Mechir</a:t>
                      </a:r>
                      <a:r>
                        <a:rPr b="1" lang="en-US" sz="10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Shinui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587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Camp's Beef with Rondeaus (CBR)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$13.82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-7.89%</a:t>
                      </a:r>
                      <a:endParaRPr b="1" i="0" sz="18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623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Aryeh Adjusting His Clothes (AAHC)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$4.69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+25%</a:t>
                      </a:r>
                      <a:endParaRPr b="1" i="0" sz="1800" u="none" cap="none" strike="noStrik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769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Girls Wearing Athletic Shorts (GWAS)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$5.90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+18%</a:t>
                      </a:r>
                      <a:endParaRPr b="1" i="0" sz="1800" u="none" cap="none" strike="noStrik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910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Dore Following Halacha (DFH)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$2.48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-9.99%</a:t>
                      </a:r>
                      <a:endParaRPr b="1" i="0" sz="18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8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 Kane Ultimate Skill (BKUS)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$10.60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+6%</a:t>
                      </a:r>
                      <a:endParaRPr b="1" i="0" sz="1800" u="none" cap="none" strike="noStrik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8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Ticklemonster (TMS)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$1.05 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-65%</a:t>
                      </a:r>
                      <a:endParaRPr b="1" i="0" sz="18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80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Tzad Bet Agam Hatred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$6.00 </a:t>
                      </a:r>
                      <a:endParaRPr/>
                    </a:p>
                  </a:txBody>
                  <a:tcPr marT="6350" marB="0" marR="6350" marL="635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 b="1" i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</a:tbl>
          </a:graphicData>
        </a:graphic>
      </p:graphicFrame>
      <p:pic>
        <p:nvPicPr>
          <p:cNvPr id="235" name="Google Shape;2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1719" y="2671354"/>
            <a:ext cx="4479290" cy="175133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 txBox="1"/>
          <p:nvPr/>
        </p:nvSpPr>
        <p:spPr>
          <a:xfrm>
            <a:off x="8059881" y="872836"/>
            <a:ext cx="3810000" cy="47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ya ain’t first, ya last”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5205845" y="-422564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0" name="Google Shape;90;p14"/>
          <p:cNvGraphicFramePr/>
          <p:nvPr/>
        </p:nvGraphicFramePr>
        <p:xfrm>
          <a:off x="1030028" y="6061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{F9E9D46A-2DDD-4F39-BB90-BE90A5B962C7}</a:tableStyleId>
              </a:tblPr>
              <a:tblGrid>
                <a:gridCol w="1666000"/>
                <a:gridCol w="1666000"/>
                <a:gridCol w="1666000"/>
                <a:gridCol w="1666000"/>
              </a:tblGrid>
              <a:tr h="7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Stock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1</a:t>
                      </a:r>
                      <a:r>
                        <a:rPr b="1" lang="en-US" sz="2000" u="none" cap="none" strike="noStrike"/>
                        <a:t> 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Shinui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</a:tr>
              <a:tr h="81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Bumps on Josh Garber’s Nose (BJGN)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$0.10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$0.12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B050"/>
                          </a:solidFill>
                        </a:rPr>
                        <a:t>+9%</a:t>
                      </a:r>
                      <a:endParaRPr b="1" sz="20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976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Curviness of Alex Garber’s Nose (CAGN)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$1.33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$1.35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+2%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699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Ephraim Rosenberg’s West Virginia Kova (EWVK)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$5.00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$3.50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-30%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31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Ethan Leifman’s HammocK (ELH)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$10.00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$12.50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1"/>
                          </a:solidFill>
                        </a:rPr>
                        <a:t>0%</a:t>
                      </a:r>
                      <a:endParaRPr b="1" sz="20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7974" y="2532264"/>
            <a:ext cx="4479290" cy="175133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8059881" y="872836"/>
            <a:ext cx="3810000" cy="47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ya ain’t first, ya last”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228338" y="-123443"/>
            <a:ext cx="374765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5414" l="0" r="0" t="0"/>
          <a:stretch/>
        </p:blipFill>
        <p:spPr>
          <a:xfrm>
            <a:off x="104703" y="1171957"/>
            <a:ext cx="11994927" cy="451110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235527" y="5738491"/>
            <a:ext cx="43918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BC3C3"/>
                </a:solidFill>
                <a:latin typeface="Balthazar"/>
                <a:ea typeface="Balthazar"/>
                <a:cs typeface="Balthazar"/>
                <a:sym typeface="Balthazar"/>
              </a:rPr>
              <a:t>Success of this Peulah (SKNN)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2BC3C3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4627418" y="5627323"/>
            <a:ext cx="41563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92D050"/>
                </a:solidFill>
                <a:latin typeface="Balthazar"/>
                <a:ea typeface="Balthazar"/>
                <a:cs typeface="Balthazar"/>
                <a:sym typeface="Balthazar"/>
              </a:rPr>
              <a:t>Ephraim’s West Virginia Kova (EWVK)</a:t>
            </a:r>
            <a:endParaRPr b="0" i="0" sz="1800" u="none" cap="none" strike="noStrike">
              <a:solidFill>
                <a:srgbClr val="92D050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235527" y="6162486"/>
            <a:ext cx="43918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0000"/>
                </a:solidFill>
                <a:latin typeface="Balthazar"/>
                <a:ea typeface="Balthazar"/>
                <a:cs typeface="Balthazar"/>
                <a:sym typeface="Balthazar"/>
              </a:rPr>
              <a:t>Maddie Gelfand Tefilot Energy (MGTE)</a:t>
            </a:r>
            <a:endParaRPr b="0" i="0" sz="1800" u="none" cap="none" strike="noStrike">
              <a:solidFill>
                <a:srgbClr val="FF0000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4627418" y="6211669"/>
            <a:ext cx="48629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DD8CA3"/>
                </a:solidFill>
                <a:latin typeface="Balthazar"/>
                <a:ea typeface="Balthazar"/>
                <a:cs typeface="Balthazar"/>
                <a:sym typeface="Balthazar"/>
              </a:rPr>
              <a:t>Table Manners in Chadar Ochel (TMCO)</a:t>
            </a:r>
            <a:endParaRPr b="0" i="0" sz="1800" u="none" cap="none" strike="noStrike">
              <a:solidFill>
                <a:srgbClr val="DD8CA3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8783782" y="5833073"/>
            <a:ext cx="32696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030A0"/>
                </a:solidFill>
                <a:latin typeface="Balthazar"/>
                <a:ea typeface="Balthazar"/>
                <a:cs typeface="Balthazar"/>
                <a:sym typeface="Balthazar"/>
              </a:rPr>
              <a:t>Machon Banot Unity (MBU)</a:t>
            </a:r>
            <a:endParaRPr b="0" i="0" sz="1800" u="none" cap="none" strike="noStrike">
              <a:solidFill>
                <a:srgbClr val="7030A0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5143500" y="-459165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9" name="Google Shape;109;p16"/>
          <p:cNvGraphicFramePr/>
          <p:nvPr/>
        </p:nvGraphicFramePr>
        <p:xfrm>
          <a:off x="858984" y="3166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{F9E9D46A-2DDD-4F39-BB90-BE90A5B962C7}</a:tableStyleId>
              </a:tblPr>
              <a:tblGrid>
                <a:gridCol w="1666000"/>
                <a:gridCol w="1666000"/>
                <a:gridCol w="1666000"/>
                <a:gridCol w="1666000"/>
              </a:tblGrid>
              <a:tr h="7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Stock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1</a:t>
                      </a:r>
                      <a:r>
                        <a:rPr b="1" lang="en-US" sz="2000" u="none" cap="none" strike="noStrike"/>
                        <a:t> 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Shinui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</a:tr>
              <a:tr h="81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Success and Kef of Nivo-Nasdaq (SKNN)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$15.00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$21.50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B050"/>
                          </a:solidFill>
                        </a:rPr>
                        <a:t>+10%</a:t>
                      </a:r>
                      <a:endParaRPr b="1" sz="20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Machon Banot Unity (MBU)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$5.00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$11.70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+30%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97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Chatzi Kaddish (CHKD)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$5.00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$5.90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+18%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425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Maddie Gelfand Tefilot Energy (MGTE)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$1.05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-30%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071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Sif Water (SIF)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$20.00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$21.42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B050"/>
                          </a:solidFill>
                        </a:rPr>
                        <a:t>+2%</a:t>
                      </a:r>
                      <a:endParaRPr b="1" sz="20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0155" y="2532264"/>
            <a:ext cx="4479290" cy="175133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8059881" y="872836"/>
            <a:ext cx="3810000" cy="47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ya ain’t first, ya last”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4156363" y="-83128"/>
            <a:ext cx="5375564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777" t="0"/>
          <a:stretch/>
        </p:blipFill>
        <p:spPr>
          <a:xfrm>
            <a:off x="1184564" y="1212272"/>
            <a:ext cx="9434945" cy="397942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235527" y="5537600"/>
            <a:ext cx="4391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5616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156161"/>
                </a:solidFill>
                <a:latin typeface="Balthazar"/>
                <a:ea typeface="Balthazar"/>
                <a:cs typeface="Balthazar"/>
                <a:sym typeface="Balthazar"/>
              </a:rPr>
              <a:t>Sif Water (SFW)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35527" y="6068167"/>
            <a:ext cx="43918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accent4"/>
                </a:solidFill>
                <a:latin typeface="Balthazar"/>
                <a:ea typeface="Balthazar"/>
                <a:cs typeface="Balthazar"/>
                <a:sym typeface="Balthazar"/>
              </a:rPr>
              <a:t>Marp Attendance during Limud (MADL)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4481945" y="5537600"/>
            <a:ext cx="4391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BC3C3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BC3C3"/>
                </a:solidFill>
                <a:latin typeface="Balthazar"/>
                <a:ea typeface="Balthazar"/>
                <a:cs typeface="Balthazar"/>
                <a:sym typeface="Balthazar"/>
              </a:rPr>
              <a:t>Sophie Sitting anywhere (SOYA)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4481944" y="6068167"/>
            <a:ext cx="4391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B050"/>
                </a:solidFill>
                <a:latin typeface="Balthazar"/>
                <a:ea typeface="Balthazar"/>
                <a:cs typeface="Balthazar"/>
                <a:sym typeface="Balthazar"/>
              </a:rPr>
              <a:t>Old Bay Usage (OBU)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8319655" y="6065673"/>
            <a:ext cx="4391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03E07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803E07"/>
                </a:solidFill>
                <a:latin typeface="Balthazar"/>
                <a:ea typeface="Balthazar"/>
                <a:cs typeface="Balthazar"/>
                <a:sym typeface="Balthazar"/>
              </a:rPr>
              <a:t>Jake Hyman Futures (JHYF)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5196782" y="-457199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8" name="Google Shape;128;p18"/>
          <p:cNvGraphicFramePr/>
          <p:nvPr/>
        </p:nvGraphicFramePr>
        <p:xfrm>
          <a:off x="838201" y="35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{F9E9D46A-2DDD-4F39-BB90-BE90A5B962C7}</a:tableStyleId>
              </a:tblPr>
              <a:tblGrid>
                <a:gridCol w="1666000"/>
                <a:gridCol w="1666000"/>
                <a:gridCol w="1666000"/>
                <a:gridCol w="1666000"/>
              </a:tblGrid>
              <a:tr h="7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Stock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1</a:t>
                      </a:r>
                      <a:r>
                        <a:rPr b="1" lang="en-US" sz="2000" u="none" cap="none" strike="noStrike"/>
                        <a:t> 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Shinui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</a:tr>
              <a:tr h="826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Marp Attendance during Limud (MADL)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$4.00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$5.28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B050"/>
                          </a:solidFill>
                        </a:rPr>
                        <a:t>+20%</a:t>
                      </a:r>
                      <a:endParaRPr b="1" sz="20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Sophie Fogel Sitting Anywhere (SOYA)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$2.37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-5%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596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Old Bay Usage (OBU)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$15.00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$16.00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-20%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864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Shir Hamolot (SHM)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$3.50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$3.60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+3%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071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Jake Hyman Futures (JHY)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$0.80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$0.60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2"/>
                          </a:solidFill>
                        </a:rPr>
                        <a:t>+0%</a:t>
                      </a:r>
                      <a:endParaRPr b="1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3437" y="2478582"/>
            <a:ext cx="4479290" cy="175133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8059881" y="872836"/>
            <a:ext cx="3810000" cy="47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ya ain’t first, ya last”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4156363" y="-83128"/>
            <a:ext cx="5375564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stock graphs"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5907" t="6493"/>
          <a:stretch/>
        </p:blipFill>
        <p:spPr>
          <a:xfrm>
            <a:off x="297295" y="2071253"/>
            <a:ext cx="5569705" cy="326274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1544781" y="2473036"/>
            <a:ext cx="26115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  <a:t>Sif Water Usage (Sif)</a:t>
            </a:r>
            <a:endParaRPr sz="1800">
              <a:solidFill>
                <a:schemeClr val="dk1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pic>
        <p:nvPicPr>
          <p:cNvPr descr="Image result for stock graphs" id="138" name="Google Shape;138;p19"/>
          <p:cNvPicPr preferRelativeResize="0"/>
          <p:nvPr/>
        </p:nvPicPr>
        <p:blipFill rotWithShape="1">
          <a:blip r:embed="rId4">
            <a:alphaModFix/>
          </a:blip>
          <a:srcRect b="6362" l="0" r="6214" t="6883"/>
          <a:stretch/>
        </p:blipFill>
        <p:spPr>
          <a:xfrm>
            <a:off x="6255326" y="2110400"/>
            <a:ext cx="5647072" cy="307917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7661563" y="2299853"/>
            <a:ext cx="26115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  <a:t>Shininess of Didi’s Head (BALD)</a:t>
            </a:r>
            <a:endParaRPr sz="1800">
              <a:solidFill>
                <a:schemeClr val="dk1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5326" y="5189573"/>
            <a:ext cx="5030066" cy="21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5178137" y="-424528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6" name="Google Shape;146;p20"/>
          <p:cNvGraphicFramePr/>
          <p:nvPr/>
        </p:nvGraphicFramePr>
        <p:xfrm>
          <a:off x="845128" y="4621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{F9E9D46A-2DDD-4F39-BB90-BE90A5B962C7}</a:tableStyleId>
              </a:tblPr>
              <a:tblGrid>
                <a:gridCol w="1666000"/>
                <a:gridCol w="1666000"/>
                <a:gridCol w="1666000"/>
                <a:gridCol w="1666000"/>
              </a:tblGrid>
              <a:tr h="7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Stock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1</a:t>
                      </a:r>
                      <a:r>
                        <a:rPr b="1" lang="en-US" sz="2000" u="none" cap="none" strike="noStrike"/>
                        <a:t> 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Mechir</a:t>
                      </a:r>
                      <a:r>
                        <a:rPr b="1" lang="en-US" sz="1050" u="none" cap="none" strike="noStrike"/>
                        <a:t>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Shinui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</a:tr>
              <a:tr h="826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Fruit by the Foot (FBF)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$2.50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-20%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79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Allergen Station (ALGS)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$3.00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$2.40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+20%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596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Binyan Banim Cleanliness (BBC)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$12.00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$9.00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</a:rPr>
                        <a:t>-10%</a:t>
                      </a:r>
                      <a:endParaRPr b="1" sz="2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864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Tilt of Aryeh’s Kipah (TAK)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$1.55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$1.50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+15%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1071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Shira &amp; Misha Train Train BBYO Clothing (BBYC)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$2.00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$2.02</a:t>
                      </a:r>
                      <a:endParaRPr b="1" sz="20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accent2"/>
                          </a:solidFill>
                        </a:rPr>
                        <a:t>+1%</a:t>
                      </a:r>
                      <a:endParaRPr b="1" sz="20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4792" y="2612474"/>
            <a:ext cx="4479290" cy="175133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8059881" y="872836"/>
            <a:ext cx="3810000" cy="47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“If ya ain’t first, ya last”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4156363" y="-83128"/>
            <a:ext cx="5375564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8D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00778D"/>
                </a:solidFill>
                <a:latin typeface="Calibri"/>
                <a:ea typeface="Calibri"/>
                <a:cs typeface="Calibri"/>
                <a:sym typeface="Calibri"/>
              </a:rPr>
              <a:t>NIVO-NASDAQ</a:t>
            </a:r>
            <a:endParaRPr b="1" i="0" sz="4400" u="none" cap="none" strike="noStrike">
              <a:solidFill>
                <a:srgbClr val="0077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stocks going up"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0" r="2679" t="13962"/>
          <a:stretch/>
        </p:blipFill>
        <p:spPr>
          <a:xfrm>
            <a:off x="396938" y="2395109"/>
            <a:ext cx="5179518" cy="30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1680906" y="5507183"/>
            <a:ext cx="26115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C6339"/>
                </a:solidFill>
                <a:latin typeface="Balthazar"/>
                <a:ea typeface="Balthazar"/>
                <a:cs typeface="Balthazar"/>
                <a:sym typeface="Balthazar"/>
              </a:rPr>
              <a:t>Binyan Banim Cleanliness (BBC)</a:t>
            </a:r>
            <a:endParaRPr sz="1800">
              <a:solidFill>
                <a:srgbClr val="1C6339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pic>
        <p:nvPicPr>
          <p:cNvPr descr="Image result for stocks going up" id="156" name="Google Shape;156;p21"/>
          <p:cNvPicPr preferRelativeResize="0"/>
          <p:nvPr/>
        </p:nvPicPr>
        <p:blipFill rotWithShape="1">
          <a:blip r:embed="rId4">
            <a:alphaModFix/>
          </a:blip>
          <a:srcRect b="11632" l="885" r="0" t="10093"/>
          <a:stretch/>
        </p:blipFill>
        <p:spPr>
          <a:xfrm>
            <a:off x="6054435" y="2563092"/>
            <a:ext cx="5976637" cy="278476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6315252" y="5450034"/>
            <a:ext cx="26115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5D0B"/>
                </a:solidFill>
                <a:latin typeface="Balthazar"/>
                <a:ea typeface="Balthazar"/>
                <a:cs typeface="Balthazar"/>
                <a:sym typeface="Balthazar"/>
              </a:rPr>
              <a:t>Nina Katz Running (NKR)</a:t>
            </a:r>
            <a:endParaRPr sz="1800">
              <a:solidFill>
                <a:srgbClr val="C05D0B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8739798" y="5450034"/>
            <a:ext cx="26115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Balthazar"/>
                <a:ea typeface="Balthazar"/>
                <a:cs typeface="Balthazar"/>
                <a:sym typeface="Balthazar"/>
              </a:rPr>
              <a:t>Josh Edelglass Collered Shirts (JECR)</a:t>
            </a:r>
            <a:endParaRPr sz="1800">
              <a:solidFill>
                <a:srgbClr val="0070C0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ireframe Building 16x9">
  <a:themeElements>
    <a:clrScheme name="WireframeBuilding">
      <a:dk1>
        <a:srgbClr val="404040"/>
      </a:dk1>
      <a:lt1>
        <a:srgbClr val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WireframeBuilding">
      <a:dk1>
        <a:srgbClr val="404040"/>
      </a:dk1>
      <a:lt1>
        <a:srgbClr val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