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71" r:id="rId3"/>
    <p:sldId id="269" r:id="rId4"/>
    <p:sldId id="279" r:id="rId5"/>
    <p:sldId id="281" r:id="rId6"/>
    <p:sldId id="280" r:id="rId7"/>
    <p:sldId id="288" r:id="rId8"/>
    <p:sldId id="282" r:id="rId9"/>
    <p:sldId id="289" r:id="rId10"/>
    <p:sldId id="284" r:id="rId11"/>
    <p:sldId id="285" r:id="rId12"/>
    <p:sldId id="290" r:id="rId13"/>
    <p:sldId id="286" r:id="rId14"/>
    <p:sldId id="287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3" autoAdjust="0"/>
    <p:restoredTop sz="85131"/>
  </p:normalViewPr>
  <p:slideViewPr>
    <p:cSldViewPr snapToGrid="0">
      <p:cViewPr varScale="1">
        <p:scale>
          <a:sx n="74" d="100"/>
          <a:sy n="74" d="100"/>
        </p:scale>
        <p:origin x="200" y="4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8/2/18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8/2/18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8/2/18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Nivo</a:t>
            </a:r>
            <a:r>
              <a:rPr lang="en-US" dirty="0" smtClean="0"/>
              <a:t>-Nasda</a:t>
            </a:r>
            <a:r>
              <a:rPr lang="en-US" dirty="0"/>
              <a:t>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7149314"/>
              </p:ext>
            </p:extLst>
          </p:nvPr>
        </p:nvGraphicFramePr>
        <p:xfrm>
          <a:off x="766792" y="521043"/>
          <a:ext cx="6664036" cy="60677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6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Ethan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Leifman’s</a:t>
                      </a:r>
                      <a:r>
                        <a:rPr lang="en-US" sz="2000" b="1" baseline="0" dirty="0" smtClean="0"/>
                        <a:t> Eyes (ELE)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$4.00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4.68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+17%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Tali’s</a:t>
                      </a:r>
                      <a:r>
                        <a:rPr lang="en-US" sz="2000" b="1" dirty="0" smtClean="0"/>
                        <a:t> Hatred of Hammocks (THH)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2.65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+18%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Brocha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Achronah</a:t>
                      </a:r>
                      <a:r>
                        <a:rPr lang="en-US" sz="2000" b="1" baseline="0" dirty="0" smtClean="0"/>
                        <a:t> (BCH)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$4.20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-20%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232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Orli</a:t>
                      </a:r>
                      <a:r>
                        <a:rPr lang="en-US" sz="2000" b="1" baseline="0" dirty="0" smtClean="0"/>
                        <a:t> Katz Hair Curliness (OKHC)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1.22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-10%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71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Josh Sherman Batting Average (JSBA)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2.10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+5%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515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5414639"/>
              </p:ext>
            </p:extLst>
          </p:nvPr>
        </p:nvGraphicFramePr>
        <p:xfrm>
          <a:off x="766792" y="521043"/>
          <a:ext cx="6664036" cy="61738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9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Ariel Creditor Torah Reading Consistency (ACTR)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$1.60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-20%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Shininess of </a:t>
                      </a:r>
                      <a:r>
                        <a:rPr lang="en-US" sz="2000" b="1" dirty="0" err="1" smtClean="0"/>
                        <a:t>Didi’s</a:t>
                      </a:r>
                      <a:r>
                        <a:rPr lang="en-US" sz="2000" b="1" dirty="0" smtClean="0"/>
                        <a:t> Head (BALD)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$28.00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$34.60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+30%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60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Lily Segal Happiness (LSH)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$0.50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$.65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+30%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456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Aryeh</a:t>
                      </a:r>
                      <a:r>
                        <a:rPr lang="en-US" sz="2000" b="1" baseline="0" dirty="0" smtClean="0"/>
                        <a:t> telling Chanichim to wear </a:t>
                      </a:r>
                      <a:r>
                        <a:rPr lang="en-US" sz="2000" b="1" baseline="0" dirty="0" err="1" smtClean="0"/>
                        <a:t>Headcoverings</a:t>
                      </a:r>
                      <a:r>
                        <a:rPr lang="en-US" sz="2000" b="1" baseline="0" dirty="0" smtClean="0"/>
                        <a:t> (ACWH)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+0%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78456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Palmer Soccer Roster Size (PSRS)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$9.00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$9.00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+0%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55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3" y="-83128"/>
            <a:ext cx="5375564" cy="1295400"/>
          </a:xfrm>
        </p:spPr>
        <p:txBody>
          <a:bodyPr/>
          <a:lstStyle/>
          <a:p>
            <a:r>
              <a:rPr lang="en-US" b="1" dirty="0" err="1" smtClean="0"/>
              <a:t>Nivo-NasdAQ</a:t>
            </a:r>
            <a:endParaRPr lang="en-US" b="1" dirty="0"/>
          </a:p>
        </p:txBody>
      </p:sp>
      <p:pic>
        <p:nvPicPr>
          <p:cNvPr id="3074" name="Picture 2" descr="Image result for stocks going 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6518" r="427" b="-1492"/>
          <a:stretch/>
        </p:blipFill>
        <p:spPr bwMode="auto">
          <a:xfrm>
            <a:off x="2517774" y="1307997"/>
            <a:ext cx="6951807" cy="47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1436" y="6130636"/>
            <a:ext cx="261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pperplate Gothic Light" panose="020E0507020206020404" pitchFamily="34" charset="0"/>
              </a:rPr>
              <a:t>Tali’s</a:t>
            </a:r>
            <a:r>
              <a:rPr lang="en-US" dirty="0" smtClean="0">
                <a:latin typeface="Copperplate Gothic Light" panose="020E0507020206020404" pitchFamily="34" charset="0"/>
              </a:rPr>
              <a:t> Hatred of Hammocks (THH)</a:t>
            </a:r>
            <a:endParaRPr lang="en-US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173109"/>
              </p:ext>
            </p:extLst>
          </p:nvPr>
        </p:nvGraphicFramePr>
        <p:xfrm>
          <a:off x="766792" y="521043"/>
          <a:ext cx="6664036" cy="56311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44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7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Didi’s</a:t>
                      </a:r>
                      <a:r>
                        <a:rPr lang="en-US" sz="2000" b="1" dirty="0" smtClean="0"/>
                        <a:t> Inability to Sing (DIS)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+0%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Chanichim Asking</a:t>
                      </a:r>
                      <a:r>
                        <a:rPr lang="en-US" sz="2000" b="1" baseline="0" dirty="0" smtClean="0"/>
                        <a:t> when Yom Sport is (CAYS)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$7.80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+30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718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Potatoes in the </a:t>
                      </a:r>
                      <a:r>
                        <a:rPr lang="en-US" sz="2000" b="1" baseline="0" dirty="0" err="1" smtClean="0"/>
                        <a:t>Chadar</a:t>
                      </a:r>
                      <a:r>
                        <a:rPr lang="en-US" sz="2000" b="1" baseline="0" dirty="0" smtClean="0"/>
                        <a:t> (PIC)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$3.05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$2.75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+0%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456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Camp Feet (CFT)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$4.00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4.60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+15%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071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Nina Katz Running (NKR)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$1.98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331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9552528"/>
              </p:ext>
            </p:extLst>
          </p:nvPr>
        </p:nvGraphicFramePr>
        <p:xfrm>
          <a:off x="766792" y="521043"/>
          <a:ext cx="6664036" cy="56497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6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Dav’s</a:t>
                      </a:r>
                      <a:r>
                        <a:rPr lang="en-US" sz="2000" b="1" dirty="0" smtClean="0"/>
                        <a:t> Yankees Hat (DYH)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3.30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+10%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Josh </a:t>
                      </a:r>
                      <a:r>
                        <a:rPr lang="en-US" sz="2000" b="1" dirty="0" err="1" smtClean="0"/>
                        <a:t>Edelglass</a:t>
                      </a:r>
                      <a:r>
                        <a:rPr lang="en-US" sz="2000" b="1" dirty="0" smtClean="0"/>
                        <a:t> Collared</a:t>
                      </a:r>
                      <a:r>
                        <a:rPr lang="en-US" sz="2000" b="1" baseline="0" dirty="0" smtClean="0"/>
                        <a:t> Shirts (JECS)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$4.31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+15%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718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Playinwitme</a:t>
                      </a:r>
                      <a:r>
                        <a:rPr lang="en-US" sz="2000" b="1" baseline="0" dirty="0" smtClean="0"/>
                        <a:t> by </a:t>
                      </a:r>
                      <a:r>
                        <a:rPr lang="en-US" sz="2000" b="1" baseline="0" dirty="0" err="1" smtClean="0"/>
                        <a:t>Kehlani</a:t>
                      </a:r>
                      <a:r>
                        <a:rPr lang="en-US" sz="2000" b="1" baseline="0" dirty="0" smtClean="0"/>
                        <a:t> (PLAY)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13.00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$10.40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-20%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456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Umbrellas Being Used (UBU)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$8.00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$9.68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+20%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071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Eve’s Nicknames Usage (ENU)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$.85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-15%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73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7022181"/>
              </p:ext>
            </p:extLst>
          </p:nvPr>
        </p:nvGraphicFramePr>
        <p:xfrm>
          <a:off x="766792" y="521043"/>
          <a:ext cx="6664036" cy="60314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6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Jake and Joey Shoyer Power Struggle (JJSP)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+30%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Marcia Glickman Director Chair (MGDC)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0%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718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Little House (LH)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5.75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+15%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456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Niv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Promposals</a:t>
                      </a:r>
                      <a:r>
                        <a:rPr lang="en-US" sz="2000" b="1" baseline="0" dirty="0" smtClean="0"/>
                        <a:t> (NPP)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$17.00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$10.42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-25.6%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71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Bunk 84 A/C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-10%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43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2623287"/>
              </p:ext>
            </p:extLst>
          </p:nvPr>
        </p:nvGraphicFramePr>
        <p:xfrm>
          <a:off x="766792" y="521043"/>
          <a:ext cx="6664036" cy="60814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6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Stock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dirty="0" smtClean="0">
                          <a:latin typeface="+mn-lt"/>
                        </a:rPr>
                        <a:t>1</a:t>
                      </a:r>
                      <a:r>
                        <a:rPr lang="en-US" sz="2000" b="1" baseline="0" dirty="0" smtClean="0">
                          <a:latin typeface="+mn-lt"/>
                        </a:rPr>
                        <a:t>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baseline="0" dirty="0" smtClean="0">
                          <a:latin typeface="+mn-lt"/>
                        </a:rPr>
                        <a:t>2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+mn-lt"/>
                        </a:rPr>
                        <a:t>Shinui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Palmer Ball Brotherhood Strength (PBS)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$5.50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+0%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6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JV Palmer Dance (JVPD)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$8.18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+20.33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9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David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Franzeen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Poker Career (DFPC)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$8.80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-20%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8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Snowise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Josh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Frienship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(AJAF)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+5%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</a:tr>
              <a:tr h="1071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Jesse Wolfe Afro (JWA)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$1.13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$5.59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+30%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2482437"/>
              </p:ext>
            </p:extLst>
          </p:nvPr>
        </p:nvGraphicFramePr>
        <p:xfrm>
          <a:off x="766792" y="521043"/>
          <a:ext cx="6664036" cy="57556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81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Stock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dirty="0" smtClean="0">
                          <a:latin typeface="+mn-lt"/>
                        </a:rPr>
                        <a:t>1</a:t>
                      </a:r>
                      <a:r>
                        <a:rPr lang="en-US" sz="2000" b="1" baseline="0" dirty="0" smtClean="0">
                          <a:latin typeface="+mn-lt"/>
                        </a:rPr>
                        <a:t>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baseline="0" dirty="0" smtClean="0">
                          <a:latin typeface="+mn-lt"/>
                        </a:rPr>
                        <a:t>2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+mn-lt"/>
                        </a:rPr>
                        <a:t>Shinui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Buffet Style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Chadar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Food (BSCF)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$3.75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$6.00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+50%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 Kane reading Naked Economics and thinking he knows everything about the stock market (BANE)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$5.00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$8.62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+15%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Matan's Hebrew Accent During Birkat Hamazon (MHAB)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$4.29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+30%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Sandra Gerson Phone Access (SGPA)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$20.00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$18.13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+45%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80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Jared's Torso (JTO)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$0.20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-25%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521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766496"/>
              </p:ext>
            </p:extLst>
          </p:nvPr>
        </p:nvGraphicFramePr>
        <p:xfrm>
          <a:off x="766792" y="521043"/>
          <a:ext cx="6664036" cy="56958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81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Stock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dirty="0" smtClean="0">
                          <a:latin typeface="+mn-lt"/>
                        </a:rPr>
                        <a:t>1</a:t>
                      </a:r>
                      <a:r>
                        <a:rPr lang="en-US" sz="2000" b="1" baseline="0" dirty="0" smtClean="0">
                          <a:latin typeface="+mn-lt"/>
                        </a:rPr>
                        <a:t>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baseline="0" dirty="0" smtClean="0">
                          <a:latin typeface="+mn-lt"/>
                        </a:rPr>
                        <a:t>2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+mn-lt"/>
                        </a:rPr>
                        <a:t>Shinui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Knish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Unibrow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(KNU)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$.85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Doron's Eyebrows (DFB)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Yoni Gelb Beard (YGB)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Paula Shoyer Instagram (KOSH)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80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 Banot Snack (BSK)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+4%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96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064" y="-362183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886628"/>
              </p:ext>
            </p:extLst>
          </p:nvPr>
        </p:nvGraphicFramePr>
        <p:xfrm>
          <a:off x="766792" y="521043"/>
          <a:ext cx="6664036" cy="60352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81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Stock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dirty="0" smtClean="0">
                          <a:latin typeface="+mn-lt"/>
                        </a:rPr>
                        <a:t>1</a:t>
                      </a:r>
                      <a:r>
                        <a:rPr lang="en-US" sz="2000" b="1" baseline="0" dirty="0" smtClean="0">
                          <a:latin typeface="+mn-lt"/>
                        </a:rPr>
                        <a:t>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Mechir</a:t>
                      </a:r>
                      <a:r>
                        <a:rPr lang="en-US" sz="1050" b="1" baseline="0" dirty="0" smtClean="0">
                          <a:latin typeface="+mn-lt"/>
                        </a:rPr>
                        <a:t>2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+mn-lt"/>
                        </a:rPr>
                        <a:t>Shinui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Camp's Beef with Rondeaus (CBR)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$13.82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-7.89%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Aryeh Adjusting His Clothes (AAHC)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Girls Wearing Athletic Shorts (GWAS)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Dore Following Halacha (DFH)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-9.99%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80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 Kane Ultimate Skill (BKUS)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+6%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80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Ticklemonster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(TMS)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-65%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803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Tzad Bet Agam Hatred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19" y="267135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12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00">
        <p:fade/>
      </p:transition>
    </mc:Choice>
    <mc:Fallback xmlns="">
      <p:transition spd="med" advTm="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845" y="-422564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673391"/>
              </p:ext>
            </p:extLst>
          </p:nvPr>
        </p:nvGraphicFramePr>
        <p:xfrm>
          <a:off x="1030028" y="606136"/>
          <a:ext cx="6664036" cy="57600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6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0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Bumps on Josh</a:t>
                      </a:r>
                      <a:r>
                        <a:rPr lang="en-US" sz="2000" b="1" baseline="0" dirty="0" smtClean="0"/>
                        <a:t> Garber’s Nose (BJGN)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$0.10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0.12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+9%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6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Curviness</a:t>
                      </a:r>
                      <a:r>
                        <a:rPr lang="en-US" sz="2000" b="1" baseline="0" dirty="0" smtClean="0"/>
                        <a:t> of Alex Garber’s Nose (CAGN)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$1.33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1.35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+2%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9252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Ephraim Rosenberg’s West Virginia </a:t>
                      </a:r>
                      <a:r>
                        <a:rPr lang="en-US" sz="2000" b="1" baseline="0" dirty="0" err="1" smtClean="0"/>
                        <a:t>Kova</a:t>
                      </a:r>
                      <a:r>
                        <a:rPr lang="en-US" sz="2000" b="1" baseline="0" dirty="0" smtClean="0"/>
                        <a:t> (EWVK)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-30%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532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Ethan </a:t>
                      </a:r>
                      <a:r>
                        <a:rPr lang="en-US" sz="2000" b="1" baseline="0" dirty="0" err="1" smtClean="0"/>
                        <a:t>Leifman’s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HammocK</a:t>
                      </a:r>
                      <a:r>
                        <a:rPr lang="en-US" sz="2000" b="1" baseline="0" dirty="0" smtClean="0"/>
                        <a:t> (ELH)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$10.00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$12.50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0%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74" y="2532264"/>
            <a:ext cx="4479290" cy="175133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8338" y="-123443"/>
            <a:ext cx="3747655" cy="1295400"/>
          </a:xfrm>
        </p:spPr>
        <p:txBody>
          <a:bodyPr/>
          <a:lstStyle/>
          <a:p>
            <a:r>
              <a:rPr lang="en-US" b="1" dirty="0" err="1" smtClean="0"/>
              <a:t>Nivo-nasdaq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15"/>
          <a:stretch/>
        </p:blipFill>
        <p:spPr>
          <a:xfrm>
            <a:off x="104703" y="1171957"/>
            <a:ext cx="11994927" cy="4511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527" y="5738491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opperplate Gothic Light" panose="020E0507020206020404" pitchFamily="34" charset="0"/>
              </a:rPr>
              <a:t>Success of this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opperplate Gothic Light" panose="020E0507020206020404" pitchFamily="34" charset="0"/>
              </a:rPr>
              <a:t>Peulah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pperplate Gothic Light" panose="020E0507020206020404" pitchFamily="34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opperplate Gothic Light" panose="020E0507020206020404" pitchFamily="34" charset="0"/>
              </a:rPr>
              <a:t>(SKNN)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7418" y="5627323"/>
            <a:ext cx="41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Copperplate Gothic Light" panose="020E0507020206020404" pitchFamily="34" charset="0"/>
              </a:rPr>
              <a:t>Ephraim’s West Virginia </a:t>
            </a:r>
            <a:r>
              <a:rPr lang="en-US" dirty="0" err="1" smtClean="0">
                <a:solidFill>
                  <a:srgbClr val="92D050"/>
                </a:solidFill>
                <a:latin typeface="Copperplate Gothic Light" panose="020E0507020206020404" pitchFamily="34" charset="0"/>
              </a:rPr>
              <a:t>Kova</a:t>
            </a:r>
            <a:r>
              <a:rPr lang="en-US" dirty="0" smtClean="0">
                <a:solidFill>
                  <a:srgbClr val="92D050"/>
                </a:solidFill>
                <a:latin typeface="Copperplate Gothic Light" panose="020E0507020206020404" pitchFamily="34" charset="0"/>
              </a:rPr>
              <a:t> (EWVK)</a:t>
            </a:r>
            <a:endParaRPr lang="en-US" dirty="0">
              <a:solidFill>
                <a:srgbClr val="92D05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" y="6162486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Maddie </a:t>
            </a:r>
            <a:r>
              <a:rPr lang="en-US" dirty="0" err="1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Gelfand</a:t>
            </a:r>
            <a:r>
              <a:rPr lang="en-US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Tefilot</a:t>
            </a:r>
            <a:r>
              <a:rPr lang="en-US" dirty="0" smtClean="0">
                <a:solidFill>
                  <a:srgbClr val="FF0000"/>
                </a:solidFill>
                <a:latin typeface="Copperplate Gothic Light" panose="020E0507020206020404" pitchFamily="34" charset="0"/>
              </a:rPr>
              <a:t> Energy (MGTE)</a:t>
            </a:r>
            <a:endParaRPr lang="en-US" dirty="0">
              <a:solidFill>
                <a:srgbClr val="FF0000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7418" y="6211669"/>
            <a:ext cx="486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Table Manners in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Chadar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Ochel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Light" panose="020E0507020206020404" pitchFamily="34" charset="0"/>
              </a:rPr>
              <a:t> (TMCO)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3782" y="5833073"/>
            <a:ext cx="326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7030A0"/>
                </a:solidFill>
                <a:latin typeface="Copperplate Gothic Light" panose="020E0507020206020404" pitchFamily="34" charset="0"/>
              </a:rPr>
              <a:t>Machon</a:t>
            </a:r>
            <a:r>
              <a:rPr lang="en-US" dirty="0" smtClean="0">
                <a:solidFill>
                  <a:srgbClr val="7030A0"/>
                </a:solidFill>
                <a:latin typeface="Copperplate Gothic Light" panose="020E05070202060204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opperplate Gothic Light" panose="020E0507020206020404" pitchFamily="34" charset="0"/>
              </a:rPr>
              <a:t>Banot</a:t>
            </a:r>
            <a:r>
              <a:rPr lang="en-US" dirty="0" smtClean="0">
                <a:solidFill>
                  <a:srgbClr val="7030A0"/>
                </a:solidFill>
                <a:latin typeface="Copperplate Gothic Light" panose="020E0507020206020404" pitchFamily="34" charset="0"/>
              </a:rPr>
              <a:t> Unity (MBU)</a:t>
            </a:r>
            <a:endParaRPr lang="en-US" dirty="0">
              <a:solidFill>
                <a:srgbClr val="7030A0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0" y="-459165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473567"/>
              </p:ext>
            </p:extLst>
          </p:nvPr>
        </p:nvGraphicFramePr>
        <p:xfrm>
          <a:off x="858984" y="316690"/>
          <a:ext cx="6664036" cy="65530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6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0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Succes</a:t>
                      </a:r>
                      <a:r>
                        <a:rPr lang="en-US" sz="2000" b="1" baseline="0" dirty="0" smtClean="0"/>
                        <a:t>s and Kef of </a:t>
                      </a:r>
                      <a:r>
                        <a:rPr lang="en-US" sz="2000" b="1" baseline="0" dirty="0" err="1" smtClean="0"/>
                        <a:t>Nivo</a:t>
                      </a:r>
                      <a:r>
                        <a:rPr lang="en-US" sz="2000" b="1" baseline="0" dirty="0" smtClean="0"/>
                        <a:t>-Nasdaq (SKNN)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$21.50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+10%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Machon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Banot</a:t>
                      </a:r>
                      <a:r>
                        <a:rPr lang="en-US" sz="2000" b="1" baseline="0" dirty="0" smtClean="0"/>
                        <a:t> Unity (MBU)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$11.70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+30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1784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Chatzi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Kaddish</a:t>
                      </a:r>
                      <a:r>
                        <a:rPr lang="en-US" sz="2000" b="1" baseline="0" dirty="0" smtClean="0"/>
                        <a:t> (CHKD)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5.90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+18%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53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Maddie </a:t>
                      </a:r>
                      <a:r>
                        <a:rPr lang="en-US" sz="2000" b="1" baseline="0" dirty="0" err="1" smtClean="0"/>
                        <a:t>Gelfand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Tefilot</a:t>
                      </a:r>
                      <a:r>
                        <a:rPr lang="en-US" sz="2000" b="1" baseline="0" dirty="0" smtClean="0"/>
                        <a:t> Energy (MGTE)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1.05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-30%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71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Sif Water (SIF)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$20.00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21.42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+2%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55" y="253226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79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3" y="-83128"/>
            <a:ext cx="5375564" cy="1295400"/>
          </a:xfrm>
        </p:spPr>
        <p:txBody>
          <a:bodyPr/>
          <a:lstStyle/>
          <a:p>
            <a:r>
              <a:rPr lang="en-US" b="1" dirty="0" err="1" smtClean="0"/>
              <a:t>Nivo-NasdAQ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78"/>
          <a:stretch/>
        </p:blipFill>
        <p:spPr>
          <a:xfrm>
            <a:off x="1184564" y="1212272"/>
            <a:ext cx="9434945" cy="3979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527" y="5537600"/>
            <a:ext cx="43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opperplate Gothic Light" panose="020E0507020206020404" pitchFamily="34" charset="0"/>
              </a:rPr>
              <a:t>Sif Water (SFW)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527" y="6068167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accent4"/>
                </a:solidFill>
                <a:latin typeface="Copperplate Gothic Light" panose="020E0507020206020404" pitchFamily="34" charset="0"/>
              </a:rPr>
              <a:t>Marp</a:t>
            </a:r>
            <a:r>
              <a:rPr lang="en-US" b="1" dirty="0" smtClean="0">
                <a:solidFill>
                  <a:schemeClr val="accent4"/>
                </a:solidFill>
                <a:latin typeface="Copperplate Gothic Light" panose="020E0507020206020404" pitchFamily="34" charset="0"/>
              </a:rPr>
              <a:t> Attendance during Limud (MADL)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1945" y="5537600"/>
            <a:ext cx="43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opperplate Gothic Light" panose="020E0507020206020404" pitchFamily="34" charset="0"/>
              </a:rPr>
              <a:t>Sophie Sitting anywhere (SOYA)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1944" y="6068167"/>
            <a:ext cx="43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Copperplate Gothic Light" panose="020E0507020206020404" pitchFamily="34" charset="0"/>
              </a:rPr>
              <a:t>Old Bay Usage (OBU)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9655" y="6065673"/>
            <a:ext cx="43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pperplate Gothic Light" panose="020E0507020206020404" pitchFamily="34" charset="0"/>
              </a:rPr>
              <a:t>Jake Hyman Futures (JHYF)</a:t>
            </a:r>
          </a:p>
        </p:txBody>
      </p:sp>
    </p:spTree>
    <p:extLst>
      <p:ext uri="{BB962C8B-B14F-4D97-AF65-F5344CB8AC3E}">
        <p14:creationId xmlns:p14="http://schemas.microsoft.com/office/powerpoint/2010/main" val="18901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782" y="-457199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9492335"/>
              </p:ext>
            </p:extLst>
          </p:nvPr>
        </p:nvGraphicFramePr>
        <p:xfrm>
          <a:off x="838201" y="358254"/>
          <a:ext cx="6664036" cy="59919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6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Marp</a:t>
                      </a:r>
                      <a:r>
                        <a:rPr lang="en-US" sz="2000" b="1" dirty="0" smtClean="0"/>
                        <a:t> Attendance</a:t>
                      </a:r>
                      <a:r>
                        <a:rPr lang="en-US" sz="2000" b="1" baseline="0" dirty="0" smtClean="0"/>
                        <a:t> during Limud (MADL)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$4.00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$5.28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+20%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Sophie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Fogel</a:t>
                      </a:r>
                      <a:r>
                        <a:rPr lang="en-US" sz="2000" b="1" baseline="0" dirty="0" smtClean="0"/>
                        <a:t> Sitting Anywhere (SOYA)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2.37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Old Bay Usage (OBU)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$15.00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$16.00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-20%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232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Shir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Hamolot</a:t>
                      </a:r>
                      <a:r>
                        <a:rPr lang="en-US" sz="2000" b="1" baseline="0" dirty="0" smtClean="0"/>
                        <a:t> (SHM)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3.60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+3%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071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Jake Hyman Futures (JHY)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$0.80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$0.60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+0%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37" y="2478582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45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3" y="-83128"/>
            <a:ext cx="5375564" cy="1295400"/>
          </a:xfrm>
        </p:spPr>
        <p:txBody>
          <a:bodyPr/>
          <a:lstStyle/>
          <a:p>
            <a:r>
              <a:rPr lang="en-US" b="1" dirty="0" err="1" smtClean="0"/>
              <a:t>Nivo-NasdAQ</a:t>
            </a:r>
            <a:endParaRPr lang="en-US" b="1" dirty="0"/>
          </a:p>
        </p:txBody>
      </p:sp>
      <p:pic>
        <p:nvPicPr>
          <p:cNvPr id="1026" name="Picture 2" descr="Image result for stock gra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r="5907"/>
          <a:stretch/>
        </p:blipFill>
        <p:spPr bwMode="auto">
          <a:xfrm>
            <a:off x="297295" y="2071253"/>
            <a:ext cx="5569705" cy="32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4781" y="2473036"/>
            <a:ext cx="261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Sif Water Usage (Sif)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1030" name="Picture 6" descr="Image result for stock graph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r="6214" b="6363"/>
          <a:stretch/>
        </p:blipFill>
        <p:spPr bwMode="auto">
          <a:xfrm>
            <a:off x="6255326" y="2110400"/>
            <a:ext cx="5647072" cy="3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61563" y="2299853"/>
            <a:ext cx="261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pperplate Gothic Light" panose="020E0507020206020404" pitchFamily="34" charset="0"/>
              </a:rPr>
              <a:t>Shininess of </a:t>
            </a:r>
            <a:r>
              <a:rPr lang="en-US" dirty="0" err="1" smtClean="0">
                <a:latin typeface="Copperplate Gothic Light" panose="020E0507020206020404" pitchFamily="34" charset="0"/>
              </a:rPr>
              <a:t>Didi’s</a:t>
            </a:r>
            <a:r>
              <a:rPr lang="en-US" dirty="0" smtClean="0">
                <a:latin typeface="Copperplate Gothic Light" panose="020E0507020206020404" pitchFamily="34" charset="0"/>
              </a:rPr>
              <a:t> Head (BALD)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26" y="5189573"/>
            <a:ext cx="5030066" cy="2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37" y="-424528"/>
            <a:ext cx="9372600" cy="1295400"/>
          </a:xfrm>
        </p:spPr>
        <p:txBody>
          <a:bodyPr/>
          <a:lstStyle/>
          <a:p>
            <a:pPr algn="ctr"/>
            <a:r>
              <a:rPr lang="en-US" b="1" dirty="0" err="1" smtClean="0"/>
              <a:t>Nivo</a:t>
            </a:r>
            <a:r>
              <a:rPr lang="en-US" b="1" dirty="0" smtClean="0"/>
              <a:t>-Nasdaq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6707205"/>
              </p:ext>
            </p:extLst>
          </p:nvPr>
        </p:nvGraphicFramePr>
        <p:xfrm>
          <a:off x="845128" y="462163"/>
          <a:ext cx="6664036" cy="60519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6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09"/>
              </a:tblGrid>
              <a:tr h="733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Stock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dirty="0" smtClean="0"/>
                        <a:t>1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Mechir</a:t>
                      </a:r>
                      <a:r>
                        <a:rPr lang="en-US" sz="1050" b="1" baseline="0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Shinui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Fruit</a:t>
                      </a:r>
                      <a:r>
                        <a:rPr lang="en-US" sz="2000" b="1" baseline="0" dirty="0" smtClean="0"/>
                        <a:t> by the Foot (FBF)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-20%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Allergen Station (ALGS)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$3.00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2.40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+20%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err="1" smtClean="0"/>
                        <a:t>Binyan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Banim</a:t>
                      </a:r>
                      <a:r>
                        <a:rPr lang="en-US" sz="2000" b="1" baseline="0" dirty="0" smtClean="0"/>
                        <a:t> Cleanliness (BBC)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$9.00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232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Tilt of </a:t>
                      </a:r>
                      <a:r>
                        <a:rPr lang="en-US" sz="2000" b="1" baseline="0" dirty="0" err="1" smtClean="0"/>
                        <a:t>Aryeh’s</a:t>
                      </a:r>
                      <a:r>
                        <a:rPr lang="en-US" sz="2000" b="1" baseline="0" dirty="0" smtClean="0"/>
                        <a:t> Kipah (TAK)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$1.55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1.50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+15%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071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/>
                        <a:t>Shira &amp; Misha Train </a:t>
                      </a:r>
                      <a:r>
                        <a:rPr lang="en-US" sz="2000" b="1" baseline="0" dirty="0" err="1" smtClean="0"/>
                        <a:t>Train</a:t>
                      </a:r>
                      <a:r>
                        <a:rPr lang="en-US" sz="2000" b="1" baseline="0" dirty="0" smtClean="0"/>
                        <a:t> BBYO Clothing (BBYC)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$2.00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</a:t>
                      </a:r>
                      <a:r>
                        <a:rPr lang="en-US" sz="2000" b="1" dirty="0" smtClean="0"/>
                        <a:t>2.02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+1%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92" y="2612474"/>
            <a:ext cx="4479290" cy="17513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059881" y="872836"/>
            <a:ext cx="3810000" cy="47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“If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ain’t</a:t>
            </a:r>
            <a:r>
              <a:rPr lang="en-US" i="1" dirty="0" smtClean="0"/>
              <a:t> first, </a:t>
            </a:r>
            <a:r>
              <a:rPr lang="en-US" i="1" dirty="0" err="1" smtClean="0"/>
              <a:t>ya</a:t>
            </a:r>
            <a:r>
              <a:rPr lang="en-US" i="1" dirty="0" smtClean="0"/>
              <a:t> last”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91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3" y="-83128"/>
            <a:ext cx="5375564" cy="1295400"/>
          </a:xfrm>
        </p:spPr>
        <p:txBody>
          <a:bodyPr/>
          <a:lstStyle/>
          <a:p>
            <a:r>
              <a:rPr lang="en-US" b="1" dirty="0" err="1" smtClean="0"/>
              <a:t>Nivo-NasdAQ</a:t>
            </a:r>
            <a:endParaRPr lang="en-US" b="1" dirty="0"/>
          </a:p>
        </p:txBody>
      </p:sp>
      <p:pic>
        <p:nvPicPr>
          <p:cNvPr id="13" name="Picture 8" descr="Image result for stocks going 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 r="2680"/>
          <a:stretch/>
        </p:blipFill>
        <p:spPr bwMode="auto">
          <a:xfrm>
            <a:off x="396938" y="2395109"/>
            <a:ext cx="5179518" cy="30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80906" y="5507183"/>
            <a:ext cx="261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pperplate Gothic Light" panose="020E0507020206020404" pitchFamily="34" charset="0"/>
              </a:rPr>
              <a:t>Binyan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pperplate Gothic Light" panose="020E0507020206020404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Copperplate Gothic Light" panose="020E0507020206020404" pitchFamily="34" charset="0"/>
              </a:rPr>
              <a:t>Banim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pperplate Gothic Light" panose="020E0507020206020404" pitchFamily="34" charset="0"/>
              </a:rPr>
              <a:t> Cleanliness (BBC)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098" name="Picture 2" descr="Image result for stocks going 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0093" b="11633"/>
          <a:stretch/>
        </p:blipFill>
        <p:spPr bwMode="auto">
          <a:xfrm>
            <a:off x="6054435" y="2563092"/>
            <a:ext cx="5976637" cy="27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15252" y="5450034"/>
            <a:ext cx="261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pperplate Gothic Light" panose="020E0507020206020404" pitchFamily="34" charset="0"/>
              </a:rPr>
              <a:t>Nina Katz Running (NKR)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9798" y="5450034"/>
            <a:ext cx="261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pperplate Gothic Light" panose="020E0507020206020404" pitchFamily="34" charset="0"/>
              </a:rPr>
              <a:t>Josh </a:t>
            </a:r>
            <a:r>
              <a:rPr lang="en-US" dirty="0" err="1" smtClean="0">
                <a:solidFill>
                  <a:srgbClr val="0070C0"/>
                </a:solidFill>
                <a:latin typeface="Copperplate Gothic Light" panose="020E0507020206020404" pitchFamily="34" charset="0"/>
              </a:rPr>
              <a:t>Edelglass</a:t>
            </a:r>
            <a:r>
              <a:rPr lang="en-US" dirty="0" smtClean="0">
                <a:solidFill>
                  <a:srgbClr val="0070C0"/>
                </a:solidFill>
                <a:latin typeface="Copperplate Gothic Light" panose="020E05070202060204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pperplate Gothic Light" panose="020E0507020206020404" pitchFamily="34" charset="0"/>
              </a:rPr>
              <a:t>Collered</a:t>
            </a:r>
            <a:r>
              <a:rPr lang="en-US" dirty="0" smtClean="0">
                <a:solidFill>
                  <a:srgbClr val="0070C0"/>
                </a:solidFill>
                <a:latin typeface="Copperplate Gothic Light" panose="020E0507020206020404" pitchFamily="34" charset="0"/>
              </a:rPr>
              <a:t> Shirts (JECR)</a:t>
            </a:r>
            <a:endParaRPr lang="en-US" dirty="0">
              <a:solidFill>
                <a:srgbClr val="0070C0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2284</TotalTime>
  <Words>1188</Words>
  <Application>Microsoft Macintosh PowerPoint</Application>
  <PresentationFormat>Widescreen</PresentationFormat>
  <Paragraphs>364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Copperplate Gothic Light</vt:lpstr>
      <vt:lpstr>Arial</vt:lpstr>
      <vt:lpstr>Wireframe Building 16x9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  <vt:lpstr>Nivo-Nasdaq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Nivo-Nasdaq</dc:title>
  <dc:creator>ELI RACHLIN</dc:creator>
  <cp:lastModifiedBy>Tali Beth</cp:lastModifiedBy>
  <cp:revision>33</cp:revision>
  <dcterms:created xsi:type="dcterms:W3CDTF">2018-08-01T17:15:38Z</dcterms:created>
  <dcterms:modified xsi:type="dcterms:W3CDTF">2018-08-03T17:43:03Z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